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349" r:id="rId3"/>
    <p:sldId id="350" r:id="rId4"/>
    <p:sldId id="351" r:id="rId5"/>
    <p:sldId id="265" r:id="rId6"/>
    <p:sldId id="358" r:id="rId7"/>
    <p:sldId id="359" r:id="rId8"/>
    <p:sldId id="360" r:id="rId9"/>
    <p:sldId id="352" r:id="rId10"/>
    <p:sldId id="353" r:id="rId11"/>
    <p:sldId id="356" r:id="rId12"/>
    <p:sldId id="357" r:id="rId13"/>
    <p:sldId id="354" r:id="rId14"/>
    <p:sldId id="355" r:id="rId15"/>
    <p:sldId id="361" r:id="rId16"/>
    <p:sldId id="362" r:id="rId17"/>
    <p:sldId id="363" r:id="rId18"/>
    <p:sldId id="364" r:id="rId19"/>
    <p:sldId id="365" r:id="rId20"/>
    <p:sldId id="366" r:id="rId21"/>
    <p:sldId id="367" r:id="rId22"/>
    <p:sldId id="368" r:id="rId23"/>
    <p:sldId id="34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846F-58A9-4723-8AAD-5E2AF35DBB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D09D73-B528-44E1-8182-A908BBC006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2B46-0435-4E2E-A883-5E31DFF7B19C}"/>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D6C5B53E-972C-40C8-ABE7-FEF497704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D4E1F-8363-41D4-A4A9-32DCDE0CC1EC}"/>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99881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4D0D-7EA7-4C16-8E18-79480360EC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BA0E44-846C-4FE4-9235-D66EA7ABDE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416BD-450A-4E2D-934C-36A4431FF5DD}"/>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49FCA3B3-4071-485C-BDDA-E7B82CC2B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1D203-E93B-4877-9A92-B192019C1710}"/>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238755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C2A5E0-6E0C-48D8-8CD2-5E81A9D1AF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43BC97-B6F4-442E-BDA1-F69AD1AE2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01FC-C905-4279-9189-7CEDC60C1F5F}"/>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E7B43442-BF67-4B59-A8F2-BCABD2509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3C55F-DFCB-4DCD-AD60-1EFFAAFA76DA}"/>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59069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329-6FFE-4153-B769-DE7D676A9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D6374-6168-438B-B2E8-F2AC50E84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A41C6-6A72-4AE4-AA6C-2D174395A4EB}"/>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2C982C50-D6E3-4806-ABD5-A81BD4383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F87B58-1BC6-48E4-B06F-4203699634E8}"/>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01628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67ED-3E9E-4F3D-BD38-8C4E756974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C81A2-F94A-424C-9E8B-9717618941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DE5BF-67F2-4B86-959E-03287AAAEC73}"/>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27AAA2C6-F29F-43D1-8D8F-86DF1FCC3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987F5-8E4A-4613-AF21-42AAF0FC2A2D}"/>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142198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4BEF-D772-4B73-B8D4-CEB1B6122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68606C-684E-4127-B2D8-37384BB271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7C0090-710F-4E77-8CB2-21A4F5603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1707F-DA69-411B-8E2A-D99F81B818FB}"/>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A5420453-DDE0-48FF-82A7-F44BBDDFC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66937-04DE-4D58-8811-647918299360}"/>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23751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9541-0635-42ED-AFAF-226A7A91AB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83CD3-CCD9-4F4E-891D-DA0356DBA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78521B-5370-470A-8898-5F3E429383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C61D7-3F45-4CD2-BD4C-B0A5FA2555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E0EA1-F22F-4A19-993A-9003D00F62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D5D90D-CF86-490B-9CCF-BEC87CF60F69}"/>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8" name="Footer Placeholder 7">
            <a:extLst>
              <a:ext uri="{FF2B5EF4-FFF2-40B4-BE49-F238E27FC236}">
                <a16:creationId xmlns:a16="http://schemas.microsoft.com/office/drawing/2014/main" id="{CCC86DA9-DF87-493A-B277-DA58E13F98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38361-9FD0-45EE-B330-F80AF09909CB}"/>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1608276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42FB-46FB-49D7-B843-6798F3DA11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BB499E-8B89-4F76-95DA-27A4592687E0}"/>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4" name="Footer Placeholder 3">
            <a:extLst>
              <a:ext uri="{FF2B5EF4-FFF2-40B4-BE49-F238E27FC236}">
                <a16:creationId xmlns:a16="http://schemas.microsoft.com/office/drawing/2014/main" id="{F6FE959E-4C45-4853-851D-E2304063A9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5B77A-FC1F-41E9-B5B8-B068E51A7353}"/>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2454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082A1-67AE-440C-ABD9-595EA94C2B6F}"/>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3" name="Footer Placeholder 2">
            <a:extLst>
              <a:ext uri="{FF2B5EF4-FFF2-40B4-BE49-F238E27FC236}">
                <a16:creationId xmlns:a16="http://schemas.microsoft.com/office/drawing/2014/main" id="{63418DAD-C59B-430C-9B12-9BE14B3883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D45A6-9F41-489E-BC60-510AD1E620A8}"/>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40832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9789-8F89-4BBF-9F83-FD1094C72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9C0728-F8E9-4BE7-8FF9-CCCA819BC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C29A5A-B74F-465A-9CD9-261681D5D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5B4ED-B98B-459A-A260-92A6ED033806}"/>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44A5C537-9B36-4448-883C-6A9E24CAD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3F079-6249-48CE-A0F5-F3861D21B93F}"/>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34373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AEB8-6479-44A2-A00E-9B36F1FD2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61F608-B0A2-4468-B4F2-E8C9E1913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BDF6FA-7066-422F-8164-FB00EEDD7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2DCB84-51F0-4B86-9DB4-4B1805642F03}"/>
              </a:ext>
            </a:extLst>
          </p:cNvPr>
          <p:cNvSpPr>
            <a:spLocks noGrp="1"/>
          </p:cNvSpPr>
          <p:nvPr>
            <p:ph type="dt" sz="half" idx="10"/>
          </p:nvPr>
        </p:nvSpPr>
        <p:spPr/>
        <p:txBody>
          <a:bodyPr/>
          <a:lstStyle/>
          <a:p>
            <a:fld id="{36AEA303-9930-428B-A9A4-D0E1F5B603A5}" type="datetimeFigureOut">
              <a:rPr lang="en-US" smtClean="0"/>
              <a:t>9/15/2021</a:t>
            </a:fld>
            <a:endParaRPr lang="en-US"/>
          </a:p>
        </p:txBody>
      </p:sp>
      <p:sp>
        <p:nvSpPr>
          <p:cNvPr id="6" name="Footer Placeholder 5">
            <a:extLst>
              <a:ext uri="{FF2B5EF4-FFF2-40B4-BE49-F238E27FC236}">
                <a16:creationId xmlns:a16="http://schemas.microsoft.com/office/drawing/2014/main" id="{8BB2B1FA-B02D-4985-B06D-FDCC5C82B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CD163-B3DF-4976-AE05-914B1006B283}"/>
              </a:ext>
            </a:extLst>
          </p:cNvPr>
          <p:cNvSpPr>
            <a:spLocks noGrp="1"/>
          </p:cNvSpPr>
          <p:nvPr>
            <p:ph type="sldNum" sz="quarter" idx="12"/>
          </p:nvPr>
        </p:nvSpPr>
        <p:spPr/>
        <p:txBody>
          <a:bodyPr/>
          <a:lstStyle/>
          <a:p>
            <a:fld id="{64D59F8A-32EC-40F1-BAB8-0B0AB7DE39D3}" type="slidenum">
              <a:rPr lang="en-US" smtClean="0"/>
              <a:t>‹#›</a:t>
            </a:fld>
            <a:endParaRPr lang="en-US"/>
          </a:p>
        </p:txBody>
      </p:sp>
    </p:spTree>
    <p:extLst>
      <p:ext uri="{BB962C8B-B14F-4D97-AF65-F5344CB8AC3E}">
        <p14:creationId xmlns:p14="http://schemas.microsoft.com/office/powerpoint/2010/main" val="81405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C8AF11-3F87-4300-A714-DDC93275B5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DEA654-8786-4CBC-9815-7CAB2A7C3D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8B986-44AF-4B96-9FEE-DF089308E8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EA303-9930-428B-A9A4-D0E1F5B603A5}" type="datetimeFigureOut">
              <a:rPr lang="en-US" smtClean="0"/>
              <a:t>9/15/2021</a:t>
            </a:fld>
            <a:endParaRPr lang="en-US"/>
          </a:p>
        </p:txBody>
      </p:sp>
      <p:sp>
        <p:nvSpPr>
          <p:cNvPr id="5" name="Footer Placeholder 4">
            <a:extLst>
              <a:ext uri="{FF2B5EF4-FFF2-40B4-BE49-F238E27FC236}">
                <a16:creationId xmlns:a16="http://schemas.microsoft.com/office/drawing/2014/main" id="{C9ECE2E7-4401-4B0F-AD9A-FBA623687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AF35C-76A0-4E76-8157-B6F61FBE9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59F8A-32EC-40F1-BAB8-0B0AB7DE39D3}" type="slidenum">
              <a:rPr lang="en-US" smtClean="0"/>
              <a:t>‹#›</a:t>
            </a:fld>
            <a:endParaRPr lang="en-US"/>
          </a:p>
        </p:txBody>
      </p:sp>
    </p:spTree>
    <p:extLst>
      <p:ext uri="{BB962C8B-B14F-4D97-AF65-F5344CB8AC3E}">
        <p14:creationId xmlns:p14="http://schemas.microsoft.com/office/powerpoint/2010/main" val="159501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nalyticsindiamag.com/my-first-cnn-project-emotion-detection-using-convolutional-neural-network-with-tp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understanding-semantic-segmentation-with-unet-6be4f42d4b47" TargetMode="External"/><Relationship Id="rId2" Type="http://schemas.openxmlformats.org/officeDocument/2006/relationships/hyperlink" Target="https://arxiv.org/abs/1505.04597"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www.youtube.com/watch?v=ATlcEDSPWX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blog.playment.io/semantic-segmenta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nalyticsindiamag.com/my-first-cnn-project-emotion-detection-using-convolutional-neural-network-with-tp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1574"/>
            <a:ext cx="9144000" cy="935575"/>
          </a:xfrm>
        </p:spPr>
        <p:txBody>
          <a:bodyPr>
            <a:normAutofit/>
          </a:bodyPr>
          <a:lstStyle/>
          <a:p>
            <a:r>
              <a:rPr lang="en-IN" sz="4800" dirty="0">
                <a:latin typeface="Arial" panose="020B0604020202020204" pitchFamily="34" charset="0"/>
                <a:cs typeface="Arial" panose="020B0604020202020204" pitchFamily="34" charset="0"/>
              </a:rPr>
              <a:t>Segmentation</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1</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fontScale="85000" lnSpcReduction="20000"/>
          </a:bodyPr>
          <a:lstStyle/>
          <a:p>
            <a:r>
              <a:rPr lang="en-US" b="0" i="0" dirty="0">
                <a:solidFill>
                  <a:srgbClr val="0A0A0A"/>
                </a:solidFill>
                <a:effectLst/>
                <a:latin typeface="Merriweather" panose="020B0604020202020204" pitchFamily="2" charset="0"/>
              </a:rPr>
              <a:t>After applying </a:t>
            </a:r>
            <a:r>
              <a:rPr lang="en-US" b="0" i="0" u="sng" dirty="0">
                <a:solidFill>
                  <a:srgbClr val="0A0A0A"/>
                </a:solidFill>
                <a:effectLst/>
                <a:latin typeface="Merriweather" panose="020B0604020202020204" pitchFamily="2" charset="0"/>
                <a:hlinkClick r:id="rId2"/>
              </a:rPr>
              <a:t>convolutional neural networks (CNN)</a:t>
            </a:r>
            <a:r>
              <a:rPr lang="en-US" b="0" i="0" dirty="0">
                <a:solidFill>
                  <a:srgbClr val="0A0A0A"/>
                </a:solidFill>
                <a:effectLst/>
                <a:latin typeface="Merriweather" panose="020B0604020202020204" pitchFamily="2" charset="0"/>
              </a:rPr>
              <a:t> heavily to classification problems now it’s time to explore more about the potential of CNN. Apart from classification, CNN is used today for more advanced problems like image segmentation, object detection, etc.</a:t>
            </a:r>
          </a:p>
          <a:p>
            <a:r>
              <a:rPr lang="en-US" b="0" i="0" dirty="0">
                <a:solidFill>
                  <a:srgbClr val="0A0A0A"/>
                </a:solidFill>
                <a:effectLst/>
                <a:latin typeface="Merriweather" panose="020B0604020202020204" pitchFamily="2" charset="0"/>
              </a:rPr>
              <a:t>Image segmentation is a process in computer vision where the image is segmented into different segments representing each different class in the image. </a:t>
            </a:r>
          </a:p>
          <a:p>
            <a:r>
              <a:rPr lang="en-US" b="0" i="0" dirty="0">
                <a:solidFill>
                  <a:srgbClr val="0A0A0A"/>
                </a:solidFill>
                <a:effectLst/>
                <a:latin typeface="Merriweather" panose="00000500000000000000" pitchFamily="2" charset="0"/>
              </a:rPr>
              <a:t>Segmentation helps to identify where objects of different classes are present in an image. </a:t>
            </a:r>
          </a:p>
          <a:p>
            <a:r>
              <a:rPr lang="en-US" b="0" i="0" dirty="0" err="1">
                <a:solidFill>
                  <a:srgbClr val="0A0A0A"/>
                </a:solidFill>
                <a:effectLst/>
                <a:latin typeface="Merriweather" panose="00000500000000000000" pitchFamily="2" charset="0"/>
              </a:rPr>
              <a:t>UNet</a:t>
            </a:r>
            <a:r>
              <a:rPr lang="en-US" b="0" i="0" dirty="0">
                <a:solidFill>
                  <a:srgbClr val="0A0A0A"/>
                </a:solidFill>
                <a:effectLst/>
                <a:latin typeface="Merriweather" panose="00000500000000000000" pitchFamily="2" charset="0"/>
              </a:rPr>
              <a:t> is a convolutional neural network architecture that expanded with few changes in the CNN architecture. It was invented to deal with biomedical images where the target is not only to classify whether there is an infection or not but also to identify the area of infection. </a:t>
            </a:r>
            <a:endParaRPr lang="en-US" dirty="0"/>
          </a:p>
        </p:txBody>
      </p:sp>
    </p:spTree>
    <p:extLst>
      <p:ext uri="{BB962C8B-B14F-4D97-AF65-F5344CB8AC3E}">
        <p14:creationId xmlns:p14="http://schemas.microsoft.com/office/powerpoint/2010/main" val="20880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r>
              <a:rPr lang="en-US" dirty="0"/>
              <a:t>-Semantic 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dirty="0"/>
          </a:p>
        </p:txBody>
      </p:sp>
      <p:pic>
        <p:nvPicPr>
          <p:cNvPr id="2050" name="Picture 2">
            <a:extLst>
              <a:ext uri="{FF2B5EF4-FFF2-40B4-BE49-F238E27FC236}">
                <a16:creationId xmlns:a16="http://schemas.microsoft.com/office/drawing/2014/main" id="{A5A65758-6885-4E53-AA60-AC0AF5F8B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10769082" cy="433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86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r>
              <a:rPr lang="en-US" dirty="0"/>
              <a:t>-Semantic 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b="0" i="0" dirty="0">
                <a:solidFill>
                  <a:srgbClr val="292929"/>
                </a:solidFill>
                <a:effectLst/>
                <a:latin typeface="charter"/>
              </a:rPr>
              <a:t>The goal of semantic image segmentation is to label each </a:t>
            </a:r>
            <a:r>
              <a:rPr lang="en-US" b="1" i="0" dirty="0">
                <a:solidFill>
                  <a:srgbClr val="292929"/>
                </a:solidFill>
                <a:effectLst/>
                <a:latin typeface="charter"/>
              </a:rPr>
              <a:t>pixel </a:t>
            </a:r>
            <a:r>
              <a:rPr lang="en-US" b="0" i="0" dirty="0">
                <a:solidFill>
                  <a:srgbClr val="292929"/>
                </a:solidFill>
                <a:effectLst/>
                <a:latin typeface="charter"/>
              </a:rPr>
              <a:t>of an image with a corresponding </a:t>
            </a:r>
            <a:r>
              <a:rPr lang="en-US" b="1" i="0" dirty="0">
                <a:solidFill>
                  <a:srgbClr val="292929"/>
                </a:solidFill>
                <a:effectLst/>
                <a:latin typeface="charter"/>
              </a:rPr>
              <a:t>class</a:t>
            </a:r>
            <a:r>
              <a:rPr lang="en-US" b="0" i="0" dirty="0">
                <a:solidFill>
                  <a:srgbClr val="292929"/>
                </a:solidFill>
                <a:effectLst/>
                <a:latin typeface="charter"/>
              </a:rPr>
              <a:t> of what is being represented. Because we’re predicting for every pixel in the image, this task is commonly referred to as </a:t>
            </a:r>
            <a:r>
              <a:rPr lang="en-US" b="1" i="0" dirty="0">
                <a:solidFill>
                  <a:srgbClr val="292929"/>
                </a:solidFill>
                <a:effectLst/>
                <a:latin typeface="charter"/>
              </a:rPr>
              <a:t>dense prediction</a:t>
            </a:r>
          </a:p>
          <a:p>
            <a:r>
              <a:rPr lang="en-US" b="0" i="0" dirty="0">
                <a:solidFill>
                  <a:srgbClr val="292929"/>
                </a:solidFill>
                <a:effectLst/>
                <a:latin typeface="charter"/>
              </a:rPr>
              <a:t>Note that unlike the previous tasks, the expected output in semantic segmentation are not just labels and bounding box parameters. The output itself is a high resolution image (typically of the same size as input image) in which each pixel is classified to a particular class. Thus it is a pixel level image classification.</a:t>
            </a:r>
            <a:endParaRPr lang="en-US" dirty="0"/>
          </a:p>
        </p:txBody>
      </p:sp>
    </p:spTree>
    <p:extLst>
      <p:ext uri="{BB962C8B-B14F-4D97-AF65-F5344CB8AC3E}">
        <p14:creationId xmlns:p14="http://schemas.microsoft.com/office/powerpoint/2010/main" val="288236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r>
              <a:rPr lang="en-US" dirty="0"/>
              <a:t>-Architecture</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dirty="0"/>
          </a:p>
        </p:txBody>
      </p:sp>
      <p:pic>
        <p:nvPicPr>
          <p:cNvPr id="1026" name="Picture 2" descr="UNet for Image Segmentation ">
            <a:extLst>
              <a:ext uri="{FF2B5EF4-FFF2-40B4-BE49-F238E27FC236}">
                <a16:creationId xmlns:a16="http://schemas.microsoft.com/office/drawing/2014/main" id="{73BC818F-3F33-4C5E-AB66-19482292E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825624"/>
            <a:ext cx="103305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25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r>
              <a:rPr lang="en-US" dirty="0"/>
              <a:t>-Architecture</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fontScale="92500" lnSpcReduction="10000"/>
          </a:bodyPr>
          <a:lstStyle/>
          <a:p>
            <a:r>
              <a:rPr lang="en-US" b="0" i="0" dirty="0">
                <a:solidFill>
                  <a:srgbClr val="0A0A0A"/>
                </a:solidFill>
                <a:effectLst/>
                <a:latin typeface="Merriweather" panose="00000500000000000000" pitchFamily="2" charset="0"/>
              </a:rPr>
              <a:t>The </a:t>
            </a:r>
            <a:r>
              <a:rPr lang="en-US" b="0" i="0" dirty="0" err="1">
                <a:solidFill>
                  <a:srgbClr val="0A0A0A"/>
                </a:solidFill>
                <a:effectLst/>
                <a:latin typeface="Merriweather" panose="00000500000000000000" pitchFamily="2" charset="0"/>
              </a:rPr>
              <a:t>UNet</a:t>
            </a:r>
            <a:r>
              <a:rPr lang="en-US" b="0" i="0" dirty="0">
                <a:solidFill>
                  <a:srgbClr val="0A0A0A"/>
                </a:solidFill>
                <a:effectLst/>
                <a:latin typeface="Merriweather" panose="00000500000000000000" pitchFamily="2" charset="0"/>
              </a:rPr>
              <a:t> architecture was introduced for </a:t>
            </a:r>
            <a:r>
              <a:rPr lang="en-US" b="0" i="0" dirty="0" err="1">
                <a:solidFill>
                  <a:srgbClr val="0A0A0A"/>
                </a:solidFill>
                <a:effectLst/>
                <a:latin typeface="Merriweather" panose="00000500000000000000" pitchFamily="2" charset="0"/>
              </a:rPr>
              <a:t>BioMedical</a:t>
            </a:r>
            <a:r>
              <a:rPr lang="en-US" b="0" i="0" dirty="0">
                <a:solidFill>
                  <a:srgbClr val="0A0A0A"/>
                </a:solidFill>
                <a:effectLst/>
                <a:latin typeface="Merriweather" panose="00000500000000000000" pitchFamily="2" charset="0"/>
              </a:rPr>
              <a:t> Image segmentation by </a:t>
            </a:r>
            <a:r>
              <a:rPr lang="en-US" b="0" i="0" dirty="0" err="1">
                <a:solidFill>
                  <a:srgbClr val="0A0A0A"/>
                </a:solidFill>
                <a:effectLst/>
                <a:latin typeface="Merriweather" panose="00000500000000000000" pitchFamily="2" charset="0"/>
              </a:rPr>
              <a:t>Olag</a:t>
            </a:r>
            <a:r>
              <a:rPr lang="en-US" b="0" i="0" dirty="0">
                <a:solidFill>
                  <a:srgbClr val="0A0A0A"/>
                </a:solidFill>
                <a:effectLst/>
                <a:latin typeface="Merriweather" panose="00000500000000000000" pitchFamily="2" charset="0"/>
              </a:rPr>
              <a:t> </a:t>
            </a:r>
            <a:r>
              <a:rPr lang="en-US" b="0" i="0" dirty="0" err="1">
                <a:solidFill>
                  <a:srgbClr val="0A0A0A"/>
                </a:solidFill>
                <a:effectLst/>
                <a:latin typeface="Merriweather" panose="00000500000000000000" pitchFamily="2" charset="0"/>
              </a:rPr>
              <a:t>Ronneberger</a:t>
            </a:r>
            <a:r>
              <a:rPr lang="en-US" b="0" i="0" dirty="0">
                <a:solidFill>
                  <a:srgbClr val="0A0A0A"/>
                </a:solidFill>
                <a:effectLst/>
                <a:latin typeface="Merriweather" panose="00000500000000000000" pitchFamily="2" charset="0"/>
              </a:rPr>
              <a:t> et al. The introduced architecture had two main parts that were encoder and decoder. </a:t>
            </a:r>
          </a:p>
          <a:p>
            <a:r>
              <a:rPr lang="en-US" b="0" i="0" dirty="0">
                <a:solidFill>
                  <a:srgbClr val="0A0A0A"/>
                </a:solidFill>
                <a:effectLst/>
                <a:latin typeface="Merriweather" panose="00000500000000000000" pitchFamily="2" charset="0"/>
              </a:rPr>
              <a:t>The encoder is all about the covenant layers followed by pooling operation. It is used to extract the factors in the image. </a:t>
            </a:r>
          </a:p>
          <a:p>
            <a:r>
              <a:rPr lang="en-US" b="0" i="0" dirty="0">
                <a:solidFill>
                  <a:srgbClr val="0A0A0A"/>
                </a:solidFill>
                <a:effectLst/>
                <a:latin typeface="Merriweather" panose="00000500000000000000" pitchFamily="2" charset="0"/>
              </a:rPr>
              <a:t>The second part decoder uses transposed convolution to permit localization.</a:t>
            </a:r>
          </a:p>
          <a:p>
            <a:r>
              <a:rPr lang="en-US" dirty="0">
                <a:solidFill>
                  <a:srgbClr val="292929"/>
                </a:solidFill>
                <a:latin typeface="charter"/>
              </a:rPr>
              <a:t>It is a </a:t>
            </a:r>
            <a:r>
              <a:rPr lang="en-US" b="0" i="0" dirty="0">
                <a:solidFill>
                  <a:srgbClr val="292929"/>
                </a:solidFill>
                <a:effectLst/>
                <a:latin typeface="charter"/>
              </a:rPr>
              <a:t>Fully Convolutional Network (FCN)</a:t>
            </a:r>
            <a:r>
              <a:rPr lang="en-US" b="0" i="0" dirty="0">
                <a:solidFill>
                  <a:srgbClr val="0A0A0A"/>
                </a:solidFill>
                <a:effectLst/>
                <a:latin typeface="Merriweather" panose="00000500000000000000" pitchFamily="2" charset="0"/>
              </a:rPr>
              <a:t>. You can read the original published paper </a:t>
            </a:r>
            <a:r>
              <a:rPr lang="en-US" b="0" i="0" u="sng" dirty="0">
                <a:solidFill>
                  <a:srgbClr val="0A0A0A"/>
                </a:solidFill>
                <a:effectLst/>
                <a:latin typeface="Merriweather" panose="00000500000000000000" pitchFamily="2" charset="0"/>
                <a:hlinkClick r:id="rId2"/>
              </a:rPr>
              <a:t>U-Net: Convolutional Networks for Biomedical Image Segmentation</a:t>
            </a:r>
            <a:r>
              <a:rPr lang="en-US" b="0" i="0" dirty="0">
                <a:solidFill>
                  <a:srgbClr val="0A0A0A"/>
                </a:solidFill>
                <a:effectLst/>
                <a:latin typeface="Merriweather" panose="00000500000000000000" pitchFamily="2" charset="0"/>
              </a:rPr>
              <a:t>. Also, read more about </a:t>
            </a:r>
            <a:r>
              <a:rPr lang="en-US" b="0" i="0" dirty="0" err="1">
                <a:solidFill>
                  <a:srgbClr val="0A0A0A"/>
                </a:solidFill>
                <a:effectLst/>
                <a:latin typeface="Merriweather" panose="00000500000000000000" pitchFamily="2" charset="0"/>
              </a:rPr>
              <a:t>UNet</a:t>
            </a:r>
            <a:r>
              <a:rPr lang="en-US" b="0" i="0" dirty="0">
                <a:solidFill>
                  <a:srgbClr val="0A0A0A"/>
                </a:solidFill>
                <a:effectLst/>
                <a:latin typeface="Merriweather" panose="00000500000000000000" pitchFamily="2" charset="0"/>
              </a:rPr>
              <a:t> architecture that is published with the name as </a:t>
            </a:r>
            <a:r>
              <a:rPr lang="en-US" b="0" i="0" u="sng" dirty="0">
                <a:solidFill>
                  <a:srgbClr val="0A0A0A"/>
                </a:solidFill>
                <a:effectLst/>
                <a:latin typeface="Merriweather" panose="00000500000000000000" pitchFamily="2" charset="0"/>
                <a:hlinkClick r:id="rId3"/>
              </a:rPr>
              <a:t>Understanding Semantic Segmentation with </a:t>
            </a:r>
            <a:r>
              <a:rPr lang="en-US" b="0" i="0" u="sng" dirty="0" err="1">
                <a:solidFill>
                  <a:srgbClr val="0A0A0A"/>
                </a:solidFill>
                <a:effectLst/>
                <a:latin typeface="Merriweather" panose="00000500000000000000" pitchFamily="2" charset="0"/>
                <a:hlinkClick r:id="rId3"/>
              </a:rPr>
              <a:t>UNet</a:t>
            </a:r>
            <a:r>
              <a:rPr lang="en-US" b="0" i="0" dirty="0">
                <a:solidFill>
                  <a:srgbClr val="0A0A0A"/>
                </a:solidFill>
                <a:effectLst/>
                <a:latin typeface="Merriweather" panose="00000500000000000000" pitchFamily="2" charset="0"/>
              </a:rPr>
              <a:t>.</a:t>
            </a:r>
            <a:endParaRPr lang="en-US" dirty="0"/>
          </a:p>
        </p:txBody>
      </p:sp>
    </p:spTree>
    <p:extLst>
      <p:ext uri="{BB962C8B-B14F-4D97-AF65-F5344CB8AC3E}">
        <p14:creationId xmlns:p14="http://schemas.microsoft.com/office/powerpoint/2010/main" val="60996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Applications – Autonomous Vehicles</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sz="2400" b="0" i="0" dirty="0">
                <a:solidFill>
                  <a:srgbClr val="292929"/>
                </a:solidFill>
                <a:effectLst/>
                <a:latin typeface="charter"/>
              </a:rPr>
              <a:t>Autonomous driving is a complex robotics tasks that requires perception, planning and execution within constantly evolving environments. This task also needs to be performed with utmost precision, since safety is of paramount importance. Semantic Segmentation provides information about free space on the roads, as well as to detect lane markings and traffic signs. </a:t>
            </a:r>
          </a:p>
          <a:p>
            <a:r>
              <a:rPr lang="en-US" sz="2400" dirty="0">
                <a:solidFill>
                  <a:srgbClr val="292929"/>
                </a:solidFill>
                <a:latin typeface="charter"/>
              </a:rPr>
              <a:t>Source: </a:t>
            </a:r>
            <a:r>
              <a:rPr lang="en-US" sz="2400" dirty="0">
                <a:solidFill>
                  <a:srgbClr val="292929"/>
                </a:solidFill>
                <a:latin typeface="charter"/>
                <a:hlinkClick r:id="rId2">
                  <a:extLst>
                    <a:ext uri="{A12FA001-AC4F-418D-AE19-62706E023703}">
                      <ahyp:hlinkClr xmlns:ahyp="http://schemas.microsoft.com/office/drawing/2018/hyperlinkcolor" val="tx"/>
                    </a:ext>
                  </a:extLst>
                </a:hlinkClick>
              </a:rPr>
              <a:t>https://www.youtube.com/watch?v=ATlcEDSPWXY</a:t>
            </a:r>
            <a:endParaRPr lang="en-US" sz="2400" dirty="0">
              <a:solidFill>
                <a:srgbClr val="292929"/>
              </a:solidFill>
              <a:latin typeface="charter"/>
            </a:endParaRPr>
          </a:p>
          <a:p>
            <a:endParaRPr lang="en-US" sz="2400" dirty="0"/>
          </a:p>
        </p:txBody>
      </p:sp>
      <p:pic>
        <p:nvPicPr>
          <p:cNvPr id="5122" name="Picture 2">
            <a:extLst>
              <a:ext uri="{FF2B5EF4-FFF2-40B4-BE49-F238E27FC236}">
                <a16:creationId xmlns:a16="http://schemas.microsoft.com/office/drawing/2014/main" id="{B8F37116-D797-4C5D-B07B-78460150C8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66328" y="4001294"/>
            <a:ext cx="884542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74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Applications – </a:t>
            </a:r>
            <a:r>
              <a:rPr lang="en-US" b="0" i="0" dirty="0">
                <a:solidFill>
                  <a:srgbClr val="292929"/>
                </a:solidFill>
                <a:effectLst/>
                <a:latin typeface="sohne"/>
              </a:rPr>
              <a:t>Bio Medical Image Diagnosis</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sz="2000" b="0" i="0" dirty="0">
                <a:solidFill>
                  <a:srgbClr val="292929"/>
                </a:solidFill>
                <a:effectLst/>
                <a:latin typeface="charter"/>
              </a:rPr>
              <a:t>Machines can augment analysis performed by radiologists, greatly reducing the time required to run diagnostic tests.</a:t>
            </a:r>
          </a:p>
          <a:p>
            <a:endParaRPr lang="en-US" sz="2000" dirty="0"/>
          </a:p>
        </p:txBody>
      </p:sp>
      <p:pic>
        <p:nvPicPr>
          <p:cNvPr id="6146" name="Picture 2">
            <a:extLst>
              <a:ext uri="{FF2B5EF4-FFF2-40B4-BE49-F238E27FC236}">
                <a16:creationId xmlns:a16="http://schemas.microsoft.com/office/drawing/2014/main" id="{FB90C777-8705-4FD5-9199-492A7B993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642" y="2551921"/>
            <a:ext cx="9181322" cy="394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70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Applications – </a:t>
            </a:r>
            <a:r>
              <a:rPr lang="en-US" b="0" i="0" dirty="0">
                <a:solidFill>
                  <a:srgbClr val="292929"/>
                </a:solidFill>
                <a:effectLst/>
                <a:latin typeface="sohne"/>
              </a:rPr>
              <a:t>Geo sensing</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sz="2400" b="0" i="0" dirty="0">
                <a:solidFill>
                  <a:srgbClr val="292929"/>
                </a:solidFill>
                <a:effectLst/>
                <a:latin typeface="charter"/>
              </a:rPr>
              <a:t>Semantic Segmentation problems can also be considered classification problems, where each pixel is classified as one from a range of object classes. Thus, there is a use case for land usage mapping for satellite imagery. Land cover information is important for various applications, such as monitoring areas of deforestation and urbanization.</a:t>
            </a:r>
          </a:p>
          <a:p>
            <a:pPr algn="l"/>
            <a:r>
              <a:rPr lang="en-US" sz="2400" dirty="0">
                <a:solidFill>
                  <a:srgbClr val="292929"/>
                </a:solidFill>
                <a:latin typeface="charter"/>
              </a:rPr>
              <a:t>To recognize the type of land cover (e.g., areas of urban, agriculture, water, etc.) for each pixel on a satellite image, land cover classification can be regarded as a multi-class semantic segmentation task. Road and building detection is also an important research topic for traffic management, city planning, and road monitoring.</a:t>
            </a:r>
          </a:p>
          <a:p>
            <a:pPr algn="l"/>
            <a:r>
              <a:rPr lang="en-US" sz="2400" dirty="0">
                <a:solidFill>
                  <a:srgbClr val="292929"/>
                </a:solidFill>
                <a:latin typeface="charter"/>
              </a:rPr>
              <a:t>There are few large-scale publicly available datasets (</a:t>
            </a:r>
            <a:r>
              <a:rPr lang="en-US" sz="2400" dirty="0" err="1">
                <a:solidFill>
                  <a:srgbClr val="292929"/>
                </a:solidFill>
                <a:latin typeface="charter"/>
              </a:rPr>
              <a:t>Eg</a:t>
            </a:r>
            <a:r>
              <a:rPr lang="en-US" sz="2400" dirty="0">
                <a:solidFill>
                  <a:srgbClr val="292929"/>
                </a:solidFill>
                <a:latin typeface="charter"/>
              </a:rPr>
              <a:t> : </a:t>
            </a:r>
            <a:r>
              <a:rPr lang="en-US" sz="2400" dirty="0" err="1">
                <a:solidFill>
                  <a:srgbClr val="292929"/>
                </a:solidFill>
                <a:latin typeface="charter"/>
              </a:rPr>
              <a:t>SpaceNet</a:t>
            </a:r>
            <a:r>
              <a:rPr lang="en-US" sz="2400" dirty="0">
                <a:solidFill>
                  <a:srgbClr val="292929"/>
                </a:solidFill>
                <a:latin typeface="charter"/>
              </a:rPr>
              <a:t>), and data labeling is always a bottleneck for segmentation tasks.</a:t>
            </a:r>
          </a:p>
          <a:p>
            <a:endParaRPr lang="en-US" sz="2400" dirty="0">
              <a:solidFill>
                <a:srgbClr val="292929"/>
              </a:solidFill>
              <a:latin typeface="charter"/>
            </a:endParaRPr>
          </a:p>
          <a:p>
            <a:endParaRPr lang="en-US" sz="2400" dirty="0"/>
          </a:p>
        </p:txBody>
      </p:sp>
    </p:spTree>
    <p:extLst>
      <p:ext uri="{BB962C8B-B14F-4D97-AF65-F5344CB8AC3E}">
        <p14:creationId xmlns:p14="http://schemas.microsoft.com/office/powerpoint/2010/main" val="223282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Applications – </a:t>
            </a:r>
            <a:r>
              <a:rPr lang="en-US" b="0" i="0" dirty="0">
                <a:solidFill>
                  <a:srgbClr val="292929"/>
                </a:solidFill>
                <a:effectLst/>
                <a:latin typeface="sohne"/>
              </a:rPr>
              <a:t>Geo sensing</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sz="1600" dirty="0">
              <a:solidFill>
                <a:srgbClr val="292929"/>
              </a:solidFill>
              <a:latin typeface="Arial" panose="020B0604020202020204" pitchFamily="34" charset="0"/>
              <a:cs typeface="Arial" panose="020B0604020202020204" pitchFamily="34" charset="0"/>
            </a:endParaRPr>
          </a:p>
          <a:p>
            <a:r>
              <a:rPr lang="en-US" sz="1600" b="0" i="0" dirty="0">
                <a:solidFill>
                  <a:srgbClr val="757575"/>
                </a:solidFill>
                <a:effectLst/>
                <a:latin typeface="Arial" panose="020B0604020202020204" pitchFamily="34" charset="0"/>
                <a:cs typeface="Arial" panose="020B0604020202020204" pitchFamily="34" charset="0"/>
              </a:rPr>
              <a:t>Source: </a:t>
            </a:r>
            <a:r>
              <a:rPr lang="en-US" sz="1600" b="0" i="0" u="sng" dirty="0">
                <a:effectLst/>
                <a:latin typeface="Arial" panose="020B0604020202020204" pitchFamily="34" charset="0"/>
                <a:cs typeface="Arial" panose="020B0604020202020204" pitchFamily="34" charset="0"/>
                <a:hlinkClick r:id="rId2"/>
              </a:rPr>
              <a:t>https://blog.playment.io/semantic-segmentation/</a:t>
            </a:r>
            <a:endParaRPr lang="en-US" sz="1600" b="0" i="0" u="sng" dirty="0">
              <a:effectLst/>
              <a:latin typeface="Arial" panose="020B0604020202020204" pitchFamily="34" charset="0"/>
              <a:cs typeface="Arial" panose="020B0604020202020204" pitchFamily="34" charset="0"/>
            </a:endParaRPr>
          </a:p>
          <a:p>
            <a:endParaRPr lang="en-US" sz="1600" u="sng"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pic>
        <p:nvPicPr>
          <p:cNvPr id="7174" name="Picture 6">
            <a:extLst>
              <a:ext uri="{FF2B5EF4-FFF2-40B4-BE49-F238E27FC236}">
                <a16:creationId xmlns:a16="http://schemas.microsoft.com/office/drawing/2014/main" id="{7A64E2A2-E792-48AB-BA11-6FCCDB2EC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118" y="2892490"/>
            <a:ext cx="5131837" cy="271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134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Applications – </a:t>
            </a:r>
            <a:r>
              <a:rPr lang="en-US" b="0" i="0" dirty="0">
                <a:solidFill>
                  <a:srgbClr val="292929"/>
                </a:solidFill>
                <a:effectLst/>
                <a:latin typeface="sohne"/>
              </a:rPr>
              <a:t>Precision Agriculture</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sz="2400" b="0" i="0" dirty="0">
                <a:solidFill>
                  <a:srgbClr val="292929"/>
                </a:solidFill>
                <a:effectLst/>
                <a:latin typeface="charter"/>
              </a:rPr>
              <a:t>Precision farming robots can reduce the amount of herbicides that need to be sprayed out in the fields and semantic segmentation of crops and weeds assist them in real time to trigger weeding actions. Such advanced image vision techniques for agriculture can reduce manual monitoring of agriculture.</a:t>
            </a:r>
          </a:p>
          <a:p>
            <a:endParaRPr lang="en-US" sz="2400" dirty="0">
              <a:latin typeface="Arial" panose="020B0604020202020204" pitchFamily="34" charset="0"/>
              <a:cs typeface="Arial" panose="020B0604020202020204" pitchFamily="34" charset="0"/>
            </a:endParaRPr>
          </a:p>
        </p:txBody>
      </p:sp>
      <p:pic>
        <p:nvPicPr>
          <p:cNvPr id="8196" name="Picture 4">
            <a:extLst>
              <a:ext uri="{FF2B5EF4-FFF2-40B4-BE49-F238E27FC236}">
                <a16:creationId xmlns:a16="http://schemas.microsoft.com/office/drawing/2014/main" id="{88232FF1-B31D-4D01-B065-78CF8DAED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849" y="3275045"/>
            <a:ext cx="7035281" cy="29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4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Object classification and segmentation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lstStyle/>
          <a:p>
            <a:r>
              <a:rPr lang="en-US" b="0" i="0" dirty="0">
                <a:solidFill>
                  <a:srgbClr val="292929"/>
                </a:solidFill>
                <a:effectLst/>
                <a:latin typeface="charter"/>
              </a:rPr>
              <a:t>Object classification and segmentation — both are part of machine learning based image processing to train the AI algorithms through computer vision. And both are important for object recognition precisely in machine learning and AI development.</a:t>
            </a:r>
          </a:p>
          <a:p>
            <a:r>
              <a:rPr lang="en-US" b="0" i="0" dirty="0">
                <a:solidFill>
                  <a:srgbClr val="292929"/>
                </a:solidFill>
                <a:effectLst/>
                <a:latin typeface="charter"/>
              </a:rPr>
              <a:t>Segmentation in an image is the process of the breaking down the digital image into multiple segments (that is divided into the set of different pixels into an image). The purpose of segmentation is to simplify or change the representation of an image into an easier format making to more meaning for machines to analyze.</a:t>
            </a:r>
            <a:endParaRPr lang="en-US" dirty="0"/>
          </a:p>
        </p:txBody>
      </p:sp>
    </p:spTree>
    <p:extLst>
      <p:ext uri="{BB962C8B-B14F-4D97-AF65-F5344CB8AC3E}">
        <p14:creationId xmlns:p14="http://schemas.microsoft.com/office/powerpoint/2010/main" val="241590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Building a sample </a:t>
            </a:r>
            <a:r>
              <a:rPr lang="en-US" dirty="0" err="1"/>
              <a:t>UNet</a:t>
            </a:r>
            <a:r>
              <a:rPr lang="en-US" dirty="0"/>
              <a:t> Model</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6B0752B-B1B6-40B4-88D9-17FAC7FB7E28}"/>
              </a:ext>
            </a:extLst>
          </p:cNvPr>
          <p:cNvPicPr>
            <a:picLocks noChangeAspect="1"/>
          </p:cNvPicPr>
          <p:nvPr/>
        </p:nvPicPr>
        <p:blipFill>
          <a:blip r:embed="rId2"/>
          <a:stretch>
            <a:fillRect/>
          </a:stretch>
        </p:blipFill>
        <p:spPr>
          <a:xfrm>
            <a:off x="0" y="1690688"/>
            <a:ext cx="12192000" cy="5167312"/>
          </a:xfrm>
          <a:prstGeom prst="rect">
            <a:avLst/>
          </a:prstGeom>
        </p:spPr>
      </p:pic>
    </p:spTree>
    <p:extLst>
      <p:ext uri="{BB962C8B-B14F-4D97-AF65-F5344CB8AC3E}">
        <p14:creationId xmlns:p14="http://schemas.microsoft.com/office/powerpoint/2010/main" val="1960478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normAutofit fontScale="90000"/>
          </a:bodyPr>
          <a:lstStyle/>
          <a:p>
            <a:br>
              <a:rPr lang="en-US" dirty="0"/>
            </a:br>
            <a:r>
              <a:rPr lang="en-US" dirty="0"/>
              <a:t>Building a sample </a:t>
            </a:r>
            <a:r>
              <a:rPr lang="en-US" dirty="0" err="1"/>
              <a:t>UNet</a:t>
            </a:r>
            <a:r>
              <a:rPr lang="en-US" dirty="0"/>
              <a:t> Model-Parameter calculation</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0A922DD-3231-48CC-9956-FAC49DD9DD21}"/>
              </a:ext>
            </a:extLst>
          </p:cNvPr>
          <p:cNvPicPr>
            <a:picLocks noChangeAspect="1"/>
          </p:cNvPicPr>
          <p:nvPr/>
        </p:nvPicPr>
        <p:blipFill>
          <a:blip r:embed="rId2"/>
          <a:stretch>
            <a:fillRect/>
          </a:stretch>
        </p:blipFill>
        <p:spPr>
          <a:xfrm>
            <a:off x="936162" y="1896614"/>
            <a:ext cx="3825572" cy="3307367"/>
          </a:xfrm>
          <a:prstGeom prst="rect">
            <a:avLst/>
          </a:prstGeom>
        </p:spPr>
      </p:pic>
      <p:pic>
        <p:nvPicPr>
          <p:cNvPr id="8" name="Picture 7">
            <a:extLst>
              <a:ext uri="{FF2B5EF4-FFF2-40B4-BE49-F238E27FC236}">
                <a16:creationId xmlns:a16="http://schemas.microsoft.com/office/drawing/2014/main" id="{837FFAA3-9029-49AB-A163-06EEFA59AEBE}"/>
              </a:ext>
            </a:extLst>
          </p:cNvPr>
          <p:cNvPicPr>
            <a:picLocks noChangeAspect="1"/>
          </p:cNvPicPr>
          <p:nvPr/>
        </p:nvPicPr>
        <p:blipFill>
          <a:blip r:embed="rId3"/>
          <a:stretch>
            <a:fillRect/>
          </a:stretch>
        </p:blipFill>
        <p:spPr>
          <a:xfrm>
            <a:off x="4859696" y="2049028"/>
            <a:ext cx="5357324" cy="3154953"/>
          </a:xfrm>
          <a:prstGeom prst="rect">
            <a:avLst/>
          </a:prstGeom>
        </p:spPr>
      </p:pic>
    </p:spTree>
    <p:extLst>
      <p:ext uri="{BB962C8B-B14F-4D97-AF65-F5344CB8AC3E}">
        <p14:creationId xmlns:p14="http://schemas.microsoft.com/office/powerpoint/2010/main" val="3921799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normAutofit fontScale="90000"/>
          </a:bodyPr>
          <a:lstStyle/>
          <a:p>
            <a:br>
              <a:rPr lang="en-US" dirty="0"/>
            </a:br>
            <a:r>
              <a:rPr lang="en-US" dirty="0"/>
              <a:t>Case Study – Spot Nuclei</a:t>
            </a:r>
            <a:br>
              <a:rPr lang="en-US" b="0" i="0" dirty="0">
                <a:solidFill>
                  <a:srgbClr val="292929"/>
                </a:solidFill>
                <a:effectLst/>
                <a:latin typeface="sohne"/>
              </a:rPr>
            </a:b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sz="24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C2D0B9E9-9139-4004-99DA-601C387CA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4"/>
            <a:ext cx="10515599" cy="443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29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9131"/>
            <a:ext cx="9144000" cy="935575"/>
          </a:xfrm>
        </p:spPr>
        <p:txBody>
          <a:bodyPr>
            <a:normAutofit fontScale="90000"/>
          </a:bodyPr>
          <a:lstStyle/>
          <a:p>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23</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normAutofit lnSpcReduction="10000"/>
          </a:bodyPr>
          <a:lstStyle/>
          <a:p>
            <a:r>
              <a:rPr lang="en-US" b="0" i="0" dirty="0">
                <a:solidFill>
                  <a:srgbClr val="292929"/>
                </a:solidFill>
                <a:effectLst/>
                <a:latin typeface="charter"/>
              </a:rPr>
              <a:t>Semantic segmentation is useful in detecting and classifying the object in an image when there is more than one class in the image. Hence, there are two popular techniques are used — Semantic segmentation and instance based Segmentation is used for objects nested classification create objects having separate regions.</a:t>
            </a:r>
          </a:p>
          <a:p>
            <a:r>
              <a:rPr lang="en-US" b="0" i="1" dirty="0">
                <a:solidFill>
                  <a:srgbClr val="292929"/>
                </a:solidFill>
                <a:effectLst/>
                <a:latin typeface="charter"/>
              </a:rPr>
              <a:t>The difference between segmentation and classification is clear at some extend. And there is a one difference between both of them. The classification process is easier than segmentation, in classification all objects in a single image is grouped or categorized into a single class. While in segmentation each object of a single class in an image is highlighted with different shades to make them recognizable to computer vision.</a:t>
            </a:r>
            <a:endParaRPr lang="en-US" dirty="0"/>
          </a:p>
        </p:txBody>
      </p:sp>
    </p:spTree>
    <p:extLst>
      <p:ext uri="{BB962C8B-B14F-4D97-AF65-F5344CB8AC3E}">
        <p14:creationId xmlns:p14="http://schemas.microsoft.com/office/powerpoint/2010/main" val="39363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0376-3476-44CD-9BAD-BA8129E34A5A}"/>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B26A5808-67D8-40F4-A1E7-8A75704C218D}"/>
              </a:ext>
            </a:extLst>
          </p:cNvPr>
          <p:cNvSpPr>
            <a:spLocks noGrp="1"/>
          </p:cNvSpPr>
          <p:nvPr>
            <p:ph idx="1"/>
          </p:nvPr>
        </p:nvSpPr>
        <p:spPr/>
        <p:txBody>
          <a:bodyPr>
            <a:normAutofit/>
          </a:bodyPr>
          <a:lstStyle/>
          <a:p>
            <a:r>
              <a:rPr lang="en-US" b="0" i="0" dirty="0">
                <a:solidFill>
                  <a:srgbClr val="292929"/>
                </a:solidFill>
                <a:effectLst/>
                <a:latin typeface="charter"/>
              </a:rPr>
              <a:t>Image semantic segmentation is also widely used for medical imaging analysis in healthcare sector. It is used in diagnosing the various types of diseases for deep learning to find out the accurate illness through computer vision and predict the possible outcomes helping doctors to take faster decision for right treatment.</a:t>
            </a:r>
            <a:endParaRPr lang="en-US" dirty="0"/>
          </a:p>
        </p:txBody>
      </p:sp>
    </p:spTree>
    <p:extLst>
      <p:ext uri="{BB962C8B-B14F-4D97-AF65-F5344CB8AC3E}">
        <p14:creationId xmlns:p14="http://schemas.microsoft.com/office/powerpoint/2010/main" val="37455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dirty="0"/>
          </a:p>
        </p:txBody>
      </p:sp>
      <p:pic>
        <p:nvPicPr>
          <p:cNvPr id="5" name="Picture 4">
            <a:extLst>
              <a:ext uri="{FF2B5EF4-FFF2-40B4-BE49-F238E27FC236}">
                <a16:creationId xmlns:a16="http://schemas.microsoft.com/office/drawing/2014/main" id="{60E53877-80C0-4BD6-ABC4-637B76588F41}"/>
              </a:ext>
            </a:extLst>
          </p:cNvPr>
          <p:cNvPicPr>
            <a:picLocks noChangeAspect="1"/>
          </p:cNvPicPr>
          <p:nvPr/>
        </p:nvPicPr>
        <p:blipFill>
          <a:blip r:embed="rId2"/>
          <a:stretch>
            <a:fillRect/>
          </a:stretch>
        </p:blipFill>
        <p:spPr>
          <a:xfrm>
            <a:off x="867744" y="1834956"/>
            <a:ext cx="9685175" cy="3987346"/>
          </a:xfrm>
          <a:prstGeom prst="rect">
            <a:avLst/>
          </a:prstGeom>
        </p:spPr>
      </p:pic>
    </p:spTree>
    <p:extLst>
      <p:ext uri="{BB962C8B-B14F-4D97-AF65-F5344CB8AC3E}">
        <p14:creationId xmlns:p14="http://schemas.microsoft.com/office/powerpoint/2010/main" val="316004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Instance 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dirty="0"/>
          </a:p>
        </p:txBody>
      </p:sp>
      <p:pic>
        <p:nvPicPr>
          <p:cNvPr id="3074" name="Picture 2">
            <a:extLst>
              <a:ext uri="{FF2B5EF4-FFF2-40B4-BE49-F238E27FC236}">
                <a16:creationId xmlns:a16="http://schemas.microsoft.com/office/drawing/2014/main" id="{980CB8DD-6719-4B57-AD95-E9D685DBB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10769081" cy="42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85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Instance 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r>
              <a:rPr lang="en-US" b="0" i="0" dirty="0">
                <a:solidFill>
                  <a:srgbClr val="292929"/>
                </a:solidFill>
                <a:effectLst/>
                <a:latin typeface="charter"/>
              </a:rPr>
              <a:t>Instance segmentation is one step ahead of semantic segmentation wherein along with pixel level classification, we expect the computer to classify each instance of a class separately. For example in the image above there are 3 people, technically 3 instances of the class “Person”. All the 3 are classified separately (in a different color). But semantic segmentation does not differentiate between the instances of a particular class.</a:t>
            </a:r>
            <a:endParaRPr lang="en-US" dirty="0"/>
          </a:p>
        </p:txBody>
      </p:sp>
    </p:spTree>
    <p:extLst>
      <p:ext uri="{BB962C8B-B14F-4D97-AF65-F5344CB8AC3E}">
        <p14:creationId xmlns:p14="http://schemas.microsoft.com/office/powerpoint/2010/main" val="268933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a:t>Object </a:t>
            </a:r>
            <a:r>
              <a:rPr lang="en-US" dirty="0" err="1"/>
              <a:t>detection,Semantic</a:t>
            </a:r>
            <a:r>
              <a:rPr lang="en-US" dirty="0"/>
              <a:t> </a:t>
            </a:r>
            <a:r>
              <a:rPr lang="en-US" dirty="0" err="1"/>
              <a:t>Segmentation,Instance</a:t>
            </a:r>
            <a:r>
              <a:rPr lang="en-US" dirty="0"/>
              <a:t> Segmentation</a:t>
            </a:r>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a:bodyPr>
          <a:lstStyle/>
          <a:p>
            <a:endParaRPr lang="en-US" dirty="0"/>
          </a:p>
        </p:txBody>
      </p:sp>
      <p:pic>
        <p:nvPicPr>
          <p:cNvPr id="4098" name="Picture 2">
            <a:extLst>
              <a:ext uri="{FF2B5EF4-FFF2-40B4-BE49-F238E27FC236}">
                <a16:creationId xmlns:a16="http://schemas.microsoft.com/office/drawing/2014/main" id="{25B642A7-06AF-4DE3-968E-A4E1DFCD3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3445"/>
            <a:ext cx="10918372" cy="427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4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1E0-E69A-4CB0-948A-DAE29F9BA5C7}"/>
              </a:ext>
            </a:extLst>
          </p:cNvPr>
          <p:cNvSpPr>
            <a:spLocks noGrp="1"/>
          </p:cNvSpPr>
          <p:nvPr>
            <p:ph type="title"/>
          </p:nvPr>
        </p:nvSpPr>
        <p:spPr/>
        <p:txBody>
          <a:bodyPr/>
          <a:lstStyle/>
          <a:p>
            <a:r>
              <a:rPr lang="en-US" dirty="0" err="1"/>
              <a:t>UNet</a:t>
            </a:r>
            <a:endParaRPr lang="en-US" dirty="0"/>
          </a:p>
        </p:txBody>
      </p:sp>
      <p:sp>
        <p:nvSpPr>
          <p:cNvPr id="3" name="Content Placeholder 2">
            <a:extLst>
              <a:ext uri="{FF2B5EF4-FFF2-40B4-BE49-F238E27FC236}">
                <a16:creationId xmlns:a16="http://schemas.microsoft.com/office/drawing/2014/main" id="{5A047FBF-BB2F-4E6B-95D0-1DA42934F801}"/>
              </a:ext>
            </a:extLst>
          </p:cNvPr>
          <p:cNvSpPr>
            <a:spLocks noGrp="1"/>
          </p:cNvSpPr>
          <p:nvPr>
            <p:ph idx="1"/>
          </p:nvPr>
        </p:nvSpPr>
        <p:spPr>
          <a:xfrm>
            <a:off x="838200" y="1825625"/>
            <a:ext cx="10769082" cy="4351338"/>
          </a:xfrm>
        </p:spPr>
        <p:txBody>
          <a:bodyPr>
            <a:normAutofit fontScale="85000" lnSpcReduction="20000"/>
          </a:bodyPr>
          <a:lstStyle/>
          <a:p>
            <a:r>
              <a:rPr lang="en-US" b="0" i="0" dirty="0">
                <a:solidFill>
                  <a:srgbClr val="0A0A0A"/>
                </a:solidFill>
                <a:effectLst/>
                <a:latin typeface="Merriweather" panose="020B0604020202020204" pitchFamily="2" charset="0"/>
              </a:rPr>
              <a:t>After applying </a:t>
            </a:r>
            <a:r>
              <a:rPr lang="en-US" b="0" i="0" u="sng" dirty="0">
                <a:solidFill>
                  <a:srgbClr val="0A0A0A"/>
                </a:solidFill>
                <a:effectLst/>
                <a:latin typeface="Merriweather" panose="020B0604020202020204" pitchFamily="2" charset="0"/>
                <a:hlinkClick r:id="rId2"/>
              </a:rPr>
              <a:t>convolutional neural networks (CNN)</a:t>
            </a:r>
            <a:r>
              <a:rPr lang="en-US" b="0" i="0" dirty="0">
                <a:solidFill>
                  <a:srgbClr val="0A0A0A"/>
                </a:solidFill>
                <a:effectLst/>
                <a:latin typeface="Merriweather" panose="020B0604020202020204" pitchFamily="2" charset="0"/>
              </a:rPr>
              <a:t> heavily to classification problems now it’s time to explore more about the potential of CNN. Apart from classification, CNN is used today for more advanced problems like image segmentation, object detection, etc.</a:t>
            </a:r>
          </a:p>
          <a:p>
            <a:r>
              <a:rPr lang="en-US" b="0" i="0" dirty="0">
                <a:solidFill>
                  <a:srgbClr val="0A0A0A"/>
                </a:solidFill>
                <a:effectLst/>
                <a:latin typeface="Merriweather" panose="020B0604020202020204" pitchFamily="2" charset="0"/>
              </a:rPr>
              <a:t>Image segmentation is a process in computer vision where the image is segmented into different segments representing each different class in the image. </a:t>
            </a:r>
          </a:p>
          <a:p>
            <a:r>
              <a:rPr lang="en-US" b="0" i="0" dirty="0">
                <a:solidFill>
                  <a:srgbClr val="0A0A0A"/>
                </a:solidFill>
                <a:effectLst/>
                <a:latin typeface="Merriweather" panose="00000500000000000000" pitchFamily="2" charset="0"/>
              </a:rPr>
              <a:t>Segmentation helps to identify where objects of different classes are present in an image. </a:t>
            </a:r>
          </a:p>
          <a:p>
            <a:r>
              <a:rPr lang="en-US" b="0" i="0" dirty="0" err="1">
                <a:solidFill>
                  <a:srgbClr val="0A0A0A"/>
                </a:solidFill>
                <a:effectLst/>
                <a:latin typeface="Merriweather" panose="00000500000000000000" pitchFamily="2" charset="0"/>
              </a:rPr>
              <a:t>UNet</a:t>
            </a:r>
            <a:r>
              <a:rPr lang="en-US" b="0" i="0" dirty="0">
                <a:solidFill>
                  <a:srgbClr val="0A0A0A"/>
                </a:solidFill>
                <a:effectLst/>
                <a:latin typeface="Merriweather" panose="00000500000000000000" pitchFamily="2" charset="0"/>
              </a:rPr>
              <a:t> is a convolutional neural network architecture that expanded with few changes in the CNN architecture. It was invented to deal with biomedical images where the target is not only to classify whether there is an infection or not but also to identify the area of infection. </a:t>
            </a:r>
            <a:endParaRPr lang="en-US" dirty="0"/>
          </a:p>
        </p:txBody>
      </p:sp>
    </p:spTree>
    <p:extLst>
      <p:ext uri="{BB962C8B-B14F-4D97-AF65-F5344CB8AC3E}">
        <p14:creationId xmlns:p14="http://schemas.microsoft.com/office/powerpoint/2010/main" val="2421568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TotalTime>
  <Words>1242</Words>
  <Application>Microsoft Office PowerPoint</Application>
  <PresentationFormat>Widescreen</PresentationFormat>
  <Paragraphs>64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charter</vt:lpstr>
      <vt:lpstr>Merriweather</vt:lpstr>
      <vt:lpstr>sohne</vt:lpstr>
      <vt:lpstr>Office Theme</vt:lpstr>
      <vt:lpstr>Segmentation</vt:lpstr>
      <vt:lpstr>Object classification and segmentation</vt:lpstr>
      <vt:lpstr>Semantic segmentation</vt:lpstr>
      <vt:lpstr>Semantic segmentation</vt:lpstr>
      <vt:lpstr>Segmentation</vt:lpstr>
      <vt:lpstr>Instance Segmentation</vt:lpstr>
      <vt:lpstr>Instance Segmentation</vt:lpstr>
      <vt:lpstr>Object detection,Semantic Segmentation,Instance Segmentation</vt:lpstr>
      <vt:lpstr>UNet</vt:lpstr>
      <vt:lpstr>UNet</vt:lpstr>
      <vt:lpstr>UNet-Semantic Segmentation</vt:lpstr>
      <vt:lpstr>UNet-Semantic Segmentation</vt:lpstr>
      <vt:lpstr>UNet-Architecture</vt:lpstr>
      <vt:lpstr>UNet-Architecture</vt:lpstr>
      <vt:lpstr>Applications – Autonomous Vehicles</vt:lpstr>
      <vt:lpstr>Applications – Bio Medical Image Diagnosis </vt:lpstr>
      <vt:lpstr>Applications – Geo sensing </vt:lpstr>
      <vt:lpstr>Applications – Geo sensing </vt:lpstr>
      <vt:lpstr>Applications – Precision Agriculture </vt:lpstr>
      <vt:lpstr>Building a sample UNet Model </vt:lpstr>
      <vt:lpstr> Building a sample UNet Model-Parameter calculation </vt:lpstr>
      <vt:lpstr> Case Study – Spot Nuclei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dc:title>
  <dc:creator>raghu prasad</dc:creator>
  <cp:lastModifiedBy>raghu prasad</cp:lastModifiedBy>
  <cp:revision>81</cp:revision>
  <dcterms:created xsi:type="dcterms:W3CDTF">2021-09-07T14:33:08Z</dcterms:created>
  <dcterms:modified xsi:type="dcterms:W3CDTF">2021-09-15T03:37:38Z</dcterms:modified>
</cp:coreProperties>
</file>